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1"/>
  </p:sldMasterIdLst>
  <p:sldIdLst>
    <p:sldId id="263" r:id="rId2"/>
    <p:sldId id="267" r:id="rId3"/>
    <p:sldId id="261" r:id="rId4"/>
    <p:sldId id="262" r:id="rId5"/>
    <p:sldId id="264" r:id="rId6"/>
    <p:sldId id="265" r:id="rId7"/>
    <p:sldId id="266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Стиль из темы 1 - акцент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K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469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2271883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3322140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1338431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13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39746656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27627745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2933435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2323458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38944519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3899495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D4158F9E-2F81-474F-8E4C-FA9036C46B5F}" type="datetimeFigureOut">
              <a:rPr lang="ru-KG" smtClean="0"/>
              <a:t>06.07.2023</a:t>
            </a:fld>
            <a:endParaRPr lang="ru-K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K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544188A-851C-4C87-A82F-58D6132A10BA}" type="slidenum">
              <a:rPr lang="ru-KG" smtClean="0"/>
              <a:t>‹#›</a:t>
            </a:fld>
            <a:endParaRPr lang="ru-KG"/>
          </a:p>
        </p:txBody>
      </p:sp>
    </p:spTree>
    <p:extLst>
      <p:ext uri="{BB962C8B-B14F-4D97-AF65-F5344CB8AC3E}">
        <p14:creationId xmlns:p14="http://schemas.microsoft.com/office/powerpoint/2010/main" val="2629383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ynzy.com/en" TargetMode="External"/><Relationship Id="rId7" Type="http://schemas.openxmlformats.org/officeDocument/2006/relationships/hyperlink" Target="https://encointer.org/" TargetMode="External"/><Relationship Id="rId2" Type="http://schemas.openxmlformats.org/officeDocument/2006/relationships/hyperlink" Target="https://reflectly.ap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ar-cutter.com/" TargetMode="External"/><Relationship Id="rId5" Type="http://schemas.openxmlformats.org/officeDocument/2006/relationships/hyperlink" Target="https://ecovery.de/" TargetMode="External"/><Relationship Id="rId4" Type="http://schemas.openxmlformats.org/officeDocument/2006/relationships/hyperlink" Target="https://www.choosy.d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gynzykids.com/#/en-us/leerling/index/oefene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tynchtyk.estebesuulu.bj@gmail.com" TargetMode="External"/><Relationship Id="rId2" Type="http://schemas.openxmlformats.org/officeDocument/2006/relationships/hyperlink" Target="mailto:Tynchtyk.estebesuulu.bj@gmail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025F7D-4FA4-4564-A167-518EEEC3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Analysis of European companies which apps based on Flutter</a:t>
            </a:r>
            <a:endParaRPr lang="ru-KG" b="1" dirty="0"/>
          </a:p>
        </p:txBody>
      </p:sp>
      <p:graphicFrame>
        <p:nvGraphicFramePr>
          <p:cNvPr id="7" name="Объект 6">
            <a:extLst>
              <a:ext uri="{FF2B5EF4-FFF2-40B4-BE49-F238E27FC236}">
                <a16:creationId xmlns:a16="http://schemas.microsoft.com/office/drawing/2014/main" id="{CCD9AC97-910C-417A-8390-4FF85505B9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8824815"/>
              </p:ext>
            </p:extLst>
          </p:nvPr>
        </p:nvGraphicFramePr>
        <p:xfrm>
          <a:off x="438592" y="2383267"/>
          <a:ext cx="11317603" cy="3547334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88277">
                  <a:extLst>
                    <a:ext uri="{9D8B030D-6E8A-4147-A177-3AD203B41FA5}">
                      <a16:colId xmlns:a16="http://schemas.microsoft.com/office/drawing/2014/main" val="2894755988"/>
                    </a:ext>
                  </a:extLst>
                </a:gridCol>
                <a:gridCol w="1888613">
                  <a:extLst>
                    <a:ext uri="{9D8B030D-6E8A-4147-A177-3AD203B41FA5}">
                      <a16:colId xmlns:a16="http://schemas.microsoft.com/office/drawing/2014/main" val="3530888220"/>
                    </a:ext>
                  </a:extLst>
                </a:gridCol>
                <a:gridCol w="1045482">
                  <a:extLst>
                    <a:ext uri="{9D8B030D-6E8A-4147-A177-3AD203B41FA5}">
                      <a16:colId xmlns:a16="http://schemas.microsoft.com/office/drawing/2014/main" val="2034946362"/>
                    </a:ext>
                  </a:extLst>
                </a:gridCol>
                <a:gridCol w="607054">
                  <a:extLst>
                    <a:ext uri="{9D8B030D-6E8A-4147-A177-3AD203B41FA5}">
                      <a16:colId xmlns:a16="http://schemas.microsoft.com/office/drawing/2014/main" val="2515043480"/>
                    </a:ext>
                  </a:extLst>
                </a:gridCol>
                <a:gridCol w="2411354">
                  <a:extLst>
                    <a:ext uri="{9D8B030D-6E8A-4147-A177-3AD203B41FA5}">
                      <a16:colId xmlns:a16="http://schemas.microsoft.com/office/drawing/2014/main" val="455590158"/>
                    </a:ext>
                  </a:extLst>
                </a:gridCol>
                <a:gridCol w="2799194">
                  <a:extLst>
                    <a:ext uri="{9D8B030D-6E8A-4147-A177-3AD203B41FA5}">
                      <a16:colId xmlns:a16="http://schemas.microsoft.com/office/drawing/2014/main" val="1757036621"/>
                    </a:ext>
                  </a:extLst>
                </a:gridCol>
                <a:gridCol w="1011757">
                  <a:extLst>
                    <a:ext uri="{9D8B030D-6E8A-4147-A177-3AD203B41FA5}">
                      <a16:colId xmlns:a16="http://schemas.microsoft.com/office/drawing/2014/main" val="922583236"/>
                    </a:ext>
                  </a:extLst>
                </a:gridCol>
                <a:gridCol w="1365872">
                  <a:extLst>
                    <a:ext uri="{9D8B030D-6E8A-4147-A177-3AD203B41FA5}">
                      <a16:colId xmlns:a16="http://schemas.microsoft.com/office/drawing/2014/main" val="632924691"/>
                    </a:ext>
                  </a:extLst>
                </a:gridCol>
              </a:tblGrid>
              <a:tr h="506762">
                <a:tc>
                  <a:txBody>
                    <a:bodyPr/>
                    <a:lstStyle/>
                    <a:p>
                      <a:pPr algn="ctr" fontAlgn="ctr"/>
                      <a:r>
                        <a:rPr lang="ru-KG" sz="1500" u="none" strike="noStrike">
                          <a:effectLst/>
                        </a:rPr>
                        <a:t>#</a:t>
                      </a:r>
                      <a:endParaRPr lang="ru-KG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Name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Country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Found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Website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Application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Downloads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Category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63899907"/>
                  </a:ext>
                </a:extLst>
              </a:tr>
              <a:tr h="506762"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1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Reflectly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Denmark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2017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sng" strike="noStrike">
                          <a:effectLst/>
                          <a:hlinkClick r:id="rId2"/>
                        </a:rPr>
                        <a:t>https://reflectly.app/</a:t>
                      </a:r>
                      <a:endParaRPr lang="en-US" sz="1500" b="0" i="0" u="sng" strike="noStrike">
                        <a:solidFill>
                          <a:srgbClr val="0563C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 err="1">
                          <a:effectLst/>
                        </a:rPr>
                        <a:t>Reflectly</a:t>
                      </a:r>
                      <a:r>
                        <a:rPr lang="en-US" sz="1500" u="none" strike="noStrike" dirty="0">
                          <a:effectLst/>
                        </a:rPr>
                        <a:t>: Mood Tracker Diary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1 000 000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Health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87729491"/>
                  </a:ext>
                </a:extLst>
              </a:tr>
              <a:tr h="506762"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2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Gynzy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Netherlands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2009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sng" strike="noStrike">
                          <a:effectLst/>
                          <a:hlinkClick r:id="rId3"/>
                        </a:rPr>
                        <a:t>https://www.gynzy.com/en</a:t>
                      </a:r>
                      <a:endParaRPr lang="en-US" sz="1500" b="0" i="0" u="sng" strike="noStrike">
                        <a:solidFill>
                          <a:srgbClr val="0563C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Gynzy Kids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100 000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Education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05563524"/>
                  </a:ext>
                </a:extLst>
              </a:tr>
              <a:tr h="506762"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3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Choosy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Germany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2020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sng" strike="noStrike">
                          <a:effectLst/>
                          <a:hlinkClick r:id="rId4"/>
                        </a:rPr>
                        <a:t>https://www.choosy.de/</a:t>
                      </a:r>
                      <a:endParaRPr lang="en-US" sz="1500" b="0" i="0" u="sng" strike="noStrike">
                        <a:solidFill>
                          <a:srgbClr val="0563C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Choosy: Essensplaner &amp; Rezepte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50 000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Food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20781261"/>
                  </a:ext>
                </a:extLst>
              </a:tr>
              <a:tr h="506762"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4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eCovery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Germany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2019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sng" strike="noStrike">
                          <a:effectLst/>
                          <a:hlinkClick r:id="rId5"/>
                        </a:rPr>
                        <a:t>https://ecovery.de/</a:t>
                      </a:r>
                      <a:endParaRPr lang="en-US" sz="1500" b="0" i="0" u="sng" strike="noStrike">
                        <a:solidFill>
                          <a:srgbClr val="0563C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eCovery: Rücken, Hüfte &amp; Knie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10 000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Health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65839702"/>
                  </a:ext>
                </a:extLst>
              </a:tr>
              <a:tr h="506762"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5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CarCutter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Austria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2019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sng" strike="noStrike">
                          <a:effectLst/>
                          <a:hlinkClick r:id="rId6"/>
                        </a:rPr>
                        <a:t>https://www.car-cutter.com/</a:t>
                      </a:r>
                      <a:endParaRPr lang="en-US" sz="1500" b="0" i="0" u="sng" strike="noStrike">
                        <a:solidFill>
                          <a:srgbClr val="0563C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CarCutter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1 000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Auto, Transport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4429541"/>
                  </a:ext>
                </a:extLst>
              </a:tr>
              <a:tr h="506762"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6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Encointer Association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Switzerland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2020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sng" strike="noStrike">
                          <a:effectLst/>
                          <a:hlinkClick r:id="rId7"/>
                        </a:rPr>
                        <a:t>https://encointer.org/</a:t>
                      </a:r>
                      <a:endParaRPr lang="en-US" sz="1500" b="0" i="0" u="sng" strike="noStrike">
                        <a:solidFill>
                          <a:srgbClr val="0563C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Encointer Wallet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KG" sz="1500" u="none" strike="noStrike">
                          <a:effectLst/>
                        </a:rPr>
                        <a:t>500</a:t>
                      </a:r>
                      <a:endParaRPr lang="ru-KG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Finance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33134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55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471E86-2AD0-4452-A13C-FED654E4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1) </a:t>
            </a:r>
            <a:r>
              <a:rPr lang="en-US" b="1" dirty="0" err="1"/>
              <a:t>Reflectly</a:t>
            </a:r>
            <a:r>
              <a:rPr lang="en-US" b="1" dirty="0"/>
              <a:t>: Mood Tracker Diary</a:t>
            </a:r>
            <a:endParaRPr lang="ru-KG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AD60A9-77C1-43BF-877A-8B7A80239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176" y="2057400"/>
            <a:ext cx="4155142" cy="4038600"/>
          </a:xfrm>
        </p:spPr>
        <p:txBody>
          <a:bodyPr>
            <a:normAutofit lnSpcReduction="10000"/>
          </a:bodyPr>
          <a:lstStyle/>
          <a:p>
            <a:r>
              <a:rPr lang="en-US" sz="2400" dirty="0" err="1"/>
              <a:t>Reflectly</a:t>
            </a:r>
            <a:r>
              <a:rPr lang="en-US" sz="2400" dirty="0"/>
              <a:t> is the number one journaling app that’s like your best friend. Vent your thoughts &amp; feelings to track your mood &amp; increase happiness. Get daily insights &amp; explore how you feel with your own digital diary. It’s the world’s first intelligent journal app that gives you personalized morning motivation &amp; affirmations the more you use it.</a:t>
            </a:r>
            <a:endParaRPr lang="ru-KG" sz="24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23C31C-1D85-442F-8AEF-B61E9D490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411" y="1877901"/>
            <a:ext cx="6480000" cy="43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013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FF03FF-DC25-4B55-916E-642F5F8E9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2047"/>
            <a:ext cx="9875520" cy="744071"/>
          </a:xfrm>
        </p:spPr>
        <p:txBody>
          <a:bodyPr/>
          <a:lstStyle/>
          <a:p>
            <a:pPr algn="ctr"/>
            <a:r>
              <a:rPr lang="en-US" b="1" dirty="0"/>
              <a:t>2) </a:t>
            </a:r>
            <a:r>
              <a:rPr lang="en-US" b="1" dirty="0" err="1"/>
              <a:t>Gynzy</a:t>
            </a:r>
            <a:r>
              <a:rPr lang="en-US" b="1" dirty="0"/>
              <a:t> Kids</a:t>
            </a:r>
            <a:endParaRPr lang="ru-KG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13E801-0FBD-44AF-8D27-38D8DBA90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760" y="1057836"/>
            <a:ext cx="11700000" cy="2214282"/>
          </a:xfrm>
        </p:spPr>
        <p:txBody>
          <a:bodyPr>
            <a:normAutofit/>
          </a:bodyPr>
          <a:lstStyle/>
          <a:p>
            <a:r>
              <a:rPr lang="en-US" sz="2000" dirty="0"/>
              <a:t>We are constantly working to help teachers have more frequent and higher quality interactions with students, and to encourage interaction among students themselves.</a:t>
            </a:r>
          </a:p>
          <a:p>
            <a:r>
              <a:rPr lang="en-US" sz="2000" dirty="0"/>
              <a:t>At </a:t>
            </a:r>
            <a:r>
              <a:rPr lang="en-US" sz="2000" dirty="0" err="1"/>
              <a:t>Gynzy</a:t>
            </a:r>
            <a:r>
              <a:rPr lang="en-US" sz="2000" dirty="0"/>
              <a:t>, we develop digital learning resources on our online whiteboard platform for students and teachers. Thousands of teachers rely on </a:t>
            </a:r>
            <a:r>
              <a:rPr lang="en-US" sz="2000" dirty="0" err="1"/>
              <a:t>Gynzy</a:t>
            </a:r>
            <a:r>
              <a:rPr lang="en-US" sz="2000" dirty="0"/>
              <a:t> to build and deliver lessons, engage students, and manage the classroom.</a:t>
            </a:r>
          </a:p>
          <a:p>
            <a:r>
              <a:rPr lang="en-US" sz="2000" dirty="0"/>
              <a:t>Web version is available: </a:t>
            </a:r>
            <a:r>
              <a:rPr lang="en-US" sz="2000" dirty="0">
                <a:hlinkClick r:id="rId2"/>
              </a:rPr>
              <a:t>https://www.gynzykids.com/#/en-us/leerling/index/oefenen</a:t>
            </a:r>
            <a:r>
              <a:rPr lang="en-US" sz="2000" dirty="0"/>
              <a:t>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307BF60-0987-4484-BB78-0EBEE1E0D0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49" b="38954"/>
          <a:stretch/>
        </p:blipFill>
        <p:spPr>
          <a:xfrm>
            <a:off x="230760" y="3424262"/>
            <a:ext cx="11700000" cy="319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93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B969D1-4281-4FD0-A81F-E8D1CE4C5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42047"/>
            <a:ext cx="9875520" cy="1246094"/>
          </a:xfrm>
        </p:spPr>
        <p:txBody>
          <a:bodyPr/>
          <a:lstStyle/>
          <a:p>
            <a:pPr algn="ctr"/>
            <a:r>
              <a:rPr lang="en-US" b="1" dirty="0"/>
              <a:t>3) Choosy: </a:t>
            </a:r>
            <a:r>
              <a:rPr lang="en-US" b="1" dirty="0" err="1"/>
              <a:t>Essensplaner</a:t>
            </a:r>
            <a:r>
              <a:rPr lang="en-US" b="1" dirty="0"/>
              <a:t> &amp; </a:t>
            </a:r>
            <a:r>
              <a:rPr lang="en-US" b="1" dirty="0" err="1"/>
              <a:t>Rezepte</a:t>
            </a:r>
            <a:endParaRPr lang="ru-KG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B85822-B235-4577-B448-9E3011AC2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1" y="1488141"/>
            <a:ext cx="4063608" cy="5127812"/>
          </a:xfrm>
        </p:spPr>
        <p:txBody>
          <a:bodyPr>
            <a:normAutofit fontScale="92500" lnSpcReduction="20000"/>
          </a:bodyPr>
          <a:lstStyle/>
          <a:p>
            <a:r>
              <a:rPr lang="ru-RU" sz="2000" dirty="0"/>
              <a:t>Приложение, которое делает вашу повседневную жизнь проще</a:t>
            </a:r>
            <a:r>
              <a:rPr lang="en-US" sz="2000" dirty="0"/>
              <a:t>.</a:t>
            </a:r>
          </a:p>
          <a:p>
            <a:r>
              <a:rPr lang="ru-RU" sz="2000" dirty="0"/>
              <a:t>Готовите вкусную, полезную и разнообразную еду каждую неделю? Настоящий вызов! </a:t>
            </a:r>
            <a:r>
              <a:rPr lang="ru-RU" sz="2000" dirty="0" err="1"/>
              <a:t>Choosy</a:t>
            </a:r>
            <a:r>
              <a:rPr lang="ru-RU" sz="2000" dirty="0"/>
              <a:t> превращает его в расслабленное кулинарное путешествие, полное открытий.</a:t>
            </a:r>
            <a:endParaRPr lang="en-US" sz="2000" dirty="0"/>
          </a:p>
          <a:p>
            <a:r>
              <a:rPr lang="ru-RU" sz="2000" b="1" dirty="0"/>
              <a:t>Персонализируйте</a:t>
            </a:r>
            <a:r>
              <a:rPr lang="en-US" sz="2000" b="1" dirty="0"/>
              <a:t>. </a:t>
            </a:r>
            <a:r>
              <a:rPr lang="ru-RU" sz="2000" dirty="0"/>
              <a:t>Что ты ешь? Учитываем аллергию, бюджет, время и многое другое.</a:t>
            </a:r>
          </a:p>
          <a:p>
            <a:r>
              <a:rPr lang="ru-RU" sz="2000" b="1" dirty="0"/>
              <a:t>Планировать</a:t>
            </a:r>
            <a:r>
              <a:rPr lang="en-US" sz="2000" b="1" dirty="0"/>
              <a:t>. </a:t>
            </a:r>
            <a:r>
              <a:rPr lang="ru-RU" sz="2000" dirty="0"/>
              <a:t>Получайте предложения рецептов, адаптированные для вас, и планируйте свою неделю за 3 минуты.</a:t>
            </a:r>
            <a:endParaRPr lang="en-US" sz="2000" dirty="0"/>
          </a:p>
          <a:p>
            <a:r>
              <a:rPr lang="ru-RU" sz="2000" b="1" dirty="0"/>
              <a:t>Покупка</a:t>
            </a:r>
            <a:r>
              <a:rPr lang="en-US" sz="2000" b="1" dirty="0"/>
              <a:t>. </a:t>
            </a:r>
            <a:r>
              <a:rPr lang="ru-RU" sz="2000" dirty="0"/>
              <a:t>Список покупок пишется сам, ингредиенты можно заказывать напрямую.</a:t>
            </a:r>
            <a:endParaRPr lang="ru-KG"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3BCC41-C015-411A-8D58-95F071EED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233" y="1658046"/>
            <a:ext cx="2520000" cy="47880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ACEF727-4E1B-4D3D-BC5A-B6BA377AD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6116" y="1658046"/>
            <a:ext cx="2520000" cy="4480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34C1E81-DB06-4E11-85A8-92C6CDDC9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6350" y="1658046"/>
            <a:ext cx="2520000" cy="4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127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D3F1C2-8CB9-4029-B585-F197C7B18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33081"/>
            <a:ext cx="9875520" cy="1434353"/>
          </a:xfrm>
        </p:spPr>
        <p:txBody>
          <a:bodyPr/>
          <a:lstStyle/>
          <a:p>
            <a:pPr algn="ctr"/>
            <a:r>
              <a:rPr lang="en-US" b="1" dirty="0"/>
              <a:t>4) </a:t>
            </a:r>
            <a:r>
              <a:rPr lang="en-US" b="1" dirty="0" err="1"/>
              <a:t>eCovery</a:t>
            </a:r>
            <a:r>
              <a:rPr lang="en-US" b="1" dirty="0"/>
              <a:t>: </a:t>
            </a:r>
            <a:r>
              <a:rPr lang="en-US" b="1" dirty="0" err="1"/>
              <a:t>Rücken</a:t>
            </a:r>
            <a:r>
              <a:rPr lang="en-US" b="1" dirty="0"/>
              <a:t>, </a:t>
            </a:r>
            <a:r>
              <a:rPr lang="en-US" b="1" dirty="0" err="1"/>
              <a:t>Hüfte</a:t>
            </a:r>
            <a:r>
              <a:rPr lang="en-US" b="1" dirty="0"/>
              <a:t> &amp; </a:t>
            </a:r>
            <a:r>
              <a:rPr lang="en-US" b="1" dirty="0" err="1"/>
              <a:t>Knie</a:t>
            </a:r>
            <a:b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endParaRPr lang="ru-KG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97C63C-EAB4-46F4-B1E6-51C70109E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565" y="1075766"/>
            <a:ext cx="3778624" cy="5549152"/>
          </a:xfrm>
        </p:spPr>
        <p:txBody>
          <a:bodyPr>
            <a:normAutofit fontScale="92500"/>
          </a:bodyPr>
          <a:lstStyle/>
          <a:p>
            <a:r>
              <a:rPr lang="ru-RU" dirty="0" err="1"/>
              <a:t>eCovery</a:t>
            </a:r>
            <a:r>
              <a:rPr lang="ru-RU" dirty="0"/>
              <a:t> - физиотерапевт в вашем кармане</a:t>
            </a:r>
            <a:r>
              <a:rPr lang="en-US" dirty="0"/>
              <a:t>.</a:t>
            </a:r>
          </a:p>
          <a:p>
            <a:r>
              <a:rPr lang="ru-RU" dirty="0"/>
              <a:t>Мы приносим профессиональную терапию из практики в гостиную. Мгновенно избавьтесь от боли и улучшите свою мобильность с помощью нашего терапевтического приложения.</a:t>
            </a:r>
            <a:endParaRPr lang="en-US" dirty="0"/>
          </a:p>
          <a:p>
            <a:r>
              <a:rPr lang="ru-RU" dirty="0"/>
              <a:t>Регулярные тренировки с учетом ваших симптомов</a:t>
            </a:r>
            <a:r>
              <a:rPr lang="en-US" dirty="0"/>
              <a:t>.</a:t>
            </a:r>
          </a:p>
          <a:p>
            <a:r>
              <a:rPr lang="ru-RU" dirty="0"/>
              <a:t>Ответьте на вопросы, и мы скорректируем вашу терапию</a:t>
            </a:r>
            <a:r>
              <a:rPr lang="en-US" dirty="0"/>
              <a:t>.</a:t>
            </a:r>
          </a:p>
          <a:p>
            <a:r>
              <a:rPr lang="ru-RU" dirty="0"/>
              <a:t>Весь прогресс с первого взгляда</a:t>
            </a:r>
            <a:r>
              <a:rPr lang="en-US" dirty="0"/>
              <a:t>.</a:t>
            </a:r>
            <a:endParaRPr lang="ru-RU" dirty="0"/>
          </a:p>
          <a:p>
            <a:endParaRPr lang="ru-RU" dirty="0"/>
          </a:p>
          <a:p>
            <a:endParaRPr lang="ru-KG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84C143-DC7D-4C24-A5BA-11CC97BE85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0" t="6938" r="24504" b="6321"/>
          <a:stretch/>
        </p:blipFill>
        <p:spPr>
          <a:xfrm>
            <a:off x="4030065" y="1240876"/>
            <a:ext cx="2520000" cy="521893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F9279E5-9B36-4C50-9CB2-1F34B1BD92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55" t="6928" r="24792" b="7321"/>
          <a:stretch/>
        </p:blipFill>
        <p:spPr>
          <a:xfrm>
            <a:off x="6732939" y="1217985"/>
            <a:ext cx="2520000" cy="526471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248361-B53B-4C4A-8EA4-741F8DA099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552" t="7320" r="24551" b="7582"/>
          <a:stretch/>
        </p:blipFill>
        <p:spPr>
          <a:xfrm>
            <a:off x="9404171" y="1204341"/>
            <a:ext cx="2520000" cy="529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13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759D9B-BA60-4CBA-8507-2EFE52204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42047"/>
            <a:ext cx="9875520" cy="1039906"/>
          </a:xfrm>
        </p:spPr>
        <p:txBody>
          <a:bodyPr/>
          <a:lstStyle/>
          <a:p>
            <a:pPr algn="ctr"/>
            <a:r>
              <a:rPr lang="en-US" b="1" dirty="0"/>
              <a:t>5) </a:t>
            </a:r>
            <a:r>
              <a:rPr lang="en-US" b="1" dirty="0" err="1"/>
              <a:t>CarCutter</a:t>
            </a:r>
            <a:endParaRPr lang="ru-KG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5B9DDC-773D-45BC-84EC-BEA1A69E29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3" t="13964" r="12980" b="14977"/>
          <a:stretch/>
        </p:blipFill>
        <p:spPr>
          <a:xfrm>
            <a:off x="4805576" y="1389529"/>
            <a:ext cx="2273143" cy="4680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EFF2E4-9D1E-4671-AC62-D0ED09C7C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27" y="1092444"/>
            <a:ext cx="4104961" cy="23097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022753-E7E1-4AA3-AC2C-8D2594954E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2740" y="1389529"/>
            <a:ext cx="2106000" cy="4680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BF9E133-1038-4575-8301-7BAF76A6D6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2761" y="1389529"/>
            <a:ext cx="2106000" cy="4680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460DC8D-25E3-47D8-A83C-D9A0971A67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827" y="3512915"/>
            <a:ext cx="4104961" cy="308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419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BC9D07-F778-4EB5-BE59-6D249C289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42047"/>
            <a:ext cx="9875520" cy="1365325"/>
          </a:xfrm>
        </p:spPr>
        <p:txBody>
          <a:bodyPr/>
          <a:lstStyle/>
          <a:p>
            <a:pPr algn="ctr"/>
            <a:r>
              <a:rPr lang="en-US" b="1" dirty="0"/>
              <a:t>6) </a:t>
            </a:r>
            <a:r>
              <a:rPr lang="en-US" b="1" dirty="0" err="1"/>
              <a:t>Encointer</a:t>
            </a:r>
            <a:endParaRPr lang="ru-KG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5ECFA4-F27E-4DAD-916F-1E4606B03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409699"/>
            <a:ext cx="3482787" cy="5206253"/>
          </a:xfrm>
        </p:spPr>
        <p:txBody>
          <a:bodyPr>
            <a:normAutofit/>
          </a:bodyPr>
          <a:lstStyle/>
          <a:p>
            <a:r>
              <a:rPr lang="en-US" sz="2000" cap="all" dirty="0"/>
              <a:t>MONEY BY THE PEOPLE, FOR THE PEOPLE.</a:t>
            </a:r>
          </a:p>
          <a:p>
            <a:r>
              <a:rPr lang="en-US" sz="2000" dirty="0" err="1"/>
              <a:t>Encointer</a:t>
            </a:r>
            <a:r>
              <a:rPr lang="en-US" sz="2000" dirty="0"/>
              <a:t> enables communities everywhere to generate their own, autonomous currency, and use it to stimulate the local economy.</a:t>
            </a:r>
          </a:p>
          <a:p>
            <a:r>
              <a:rPr lang="en-US" sz="2000" dirty="0" err="1"/>
              <a:t>Encointer</a:t>
            </a:r>
            <a:r>
              <a:rPr lang="en-US" sz="2000" dirty="0"/>
              <a:t> provides a way to increase the local money supply and keep it circulating. The value of each community currency is determined by local supply and demand, rather than changeable macroeconomic factors.</a:t>
            </a:r>
            <a:endParaRPr lang="en-US" sz="2000" cap="all" dirty="0"/>
          </a:p>
          <a:p>
            <a:endParaRPr lang="ru-KG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56BB2C-C016-46AD-852D-54C66BAB1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2154" y="1508536"/>
            <a:ext cx="2235000" cy="4320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7B3681-0FF0-4877-9AD4-AF8B78927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3803" y="1508536"/>
            <a:ext cx="2235000" cy="4320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1DDB911-0F40-42DD-9BC3-3BECB3C3E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5452" y="1508536"/>
            <a:ext cx="2232973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019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434498-6CE1-459E-BD68-785700F1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Thank you for your attention!</a:t>
            </a:r>
            <a:endParaRPr lang="ru-KG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73AA72-B7C3-4ED9-B7C2-3AC4CBD48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3128682"/>
            <a:ext cx="9872871" cy="2967318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hlinkClick r:id="rId2"/>
              </a:rPr>
              <a:t>email: </a:t>
            </a:r>
            <a:r>
              <a:rPr lang="en-US" sz="3600" dirty="0">
                <a:hlinkClick r:id="rId3"/>
              </a:rPr>
              <a:t>tynchtyk.estebesuulu.bj@gmail.com</a:t>
            </a:r>
            <a:r>
              <a:rPr lang="en-US" sz="3600" dirty="0"/>
              <a:t> </a:t>
            </a:r>
          </a:p>
          <a:p>
            <a:pPr algn="ctr"/>
            <a:r>
              <a:rPr lang="en-US" sz="3600" dirty="0"/>
              <a:t>tel.: +996779208026</a:t>
            </a:r>
          </a:p>
        </p:txBody>
      </p:sp>
    </p:spTree>
    <p:extLst>
      <p:ext uri="{BB962C8B-B14F-4D97-AF65-F5344CB8AC3E}">
        <p14:creationId xmlns:p14="http://schemas.microsoft.com/office/powerpoint/2010/main" val="949700500"/>
      </p:ext>
    </p:extLst>
  </p:cSld>
  <p:clrMapOvr>
    <a:masterClrMapping/>
  </p:clrMapOvr>
</p:sld>
</file>

<file path=ppt/theme/theme1.xml><?xml version="1.0" encoding="utf-8"?>
<a:theme xmlns:a="http://schemas.openxmlformats.org/drawingml/2006/main" name="Базис">
  <a:themeElements>
    <a:clrScheme name="Базис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Базис</Template>
  <TotalTime>141</TotalTime>
  <Words>425</Words>
  <Application>Microsoft Office PowerPoint</Application>
  <PresentationFormat>Широкоэкранный</PresentationFormat>
  <Paragraphs>83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Corbel</vt:lpstr>
      <vt:lpstr>Times New Roman</vt:lpstr>
      <vt:lpstr>Базис</vt:lpstr>
      <vt:lpstr>Analysis of European companies which apps based on Flutter</vt:lpstr>
      <vt:lpstr>1) Reflectly: Mood Tracker Diary</vt:lpstr>
      <vt:lpstr>2) Gynzy Kids</vt:lpstr>
      <vt:lpstr>3) Choosy: Essensplaner &amp; Rezepte</vt:lpstr>
      <vt:lpstr>4) eCovery: Rücken, Hüfte &amp; Knie </vt:lpstr>
      <vt:lpstr>5) CarCutter</vt:lpstr>
      <vt:lpstr>6) Encointer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Tynchtyk</dc:creator>
  <cp:lastModifiedBy>Tynchtyk</cp:lastModifiedBy>
  <cp:revision>14</cp:revision>
  <dcterms:created xsi:type="dcterms:W3CDTF">2023-07-05T16:02:10Z</dcterms:created>
  <dcterms:modified xsi:type="dcterms:W3CDTF">2023-07-06T06:18:14Z</dcterms:modified>
</cp:coreProperties>
</file>

<file path=docProps/thumbnail.jpeg>
</file>